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6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63BD-F3E1-470A-930D-1B41627BB9E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800C-FAF2-4B71-BF16-E46D96371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63BD-F3E1-470A-930D-1B41627BB9E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800C-FAF2-4B71-BF16-E46D96371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63BD-F3E1-470A-930D-1B41627BB9E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800C-FAF2-4B71-BF16-E46D96371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63BD-F3E1-470A-930D-1B41627BB9E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800C-FAF2-4B71-BF16-E46D96371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63BD-F3E1-470A-930D-1B41627BB9E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800C-FAF2-4B71-BF16-E46D96371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63BD-F3E1-470A-930D-1B41627BB9E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800C-FAF2-4B71-BF16-E46D96371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63BD-F3E1-470A-930D-1B41627BB9E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800C-FAF2-4B71-BF16-E46D96371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63BD-F3E1-470A-930D-1B41627BB9E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800C-FAF2-4B71-BF16-E46D96371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63BD-F3E1-470A-930D-1B41627BB9E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800C-FAF2-4B71-BF16-E46D96371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63BD-F3E1-470A-930D-1B41627BB9E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800C-FAF2-4B71-BF16-E46D96371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63BD-F3E1-470A-930D-1B41627BB9E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800C-FAF2-4B71-BF16-E46D96371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463BD-F3E1-470A-930D-1B41627BB9E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E800C-FAF2-4B71-BF16-E46D96371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Dinko\Desktop\Dom\Maroon%205%20-%20Memories%20(Lyrics)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9933FF"/>
                </a:solidFill>
                <a:latin typeface="Comic Sans MS" pitchFamily="66" charset="0"/>
              </a:rPr>
              <a:t>SANJAM DOBRU VEZU</a:t>
            </a:r>
            <a:endParaRPr lang="en-US" b="1" dirty="0">
              <a:solidFill>
                <a:srgbClr val="9933FF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>
                <a:solidFill>
                  <a:srgbClr val="0000FF"/>
                </a:solidFill>
                <a:latin typeface="Monotype Corsiva" pitchFamily="66" charset="0"/>
              </a:rPr>
              <a:t>UVJERENJA I ČINJENICE O LJUBAVNOJ VEZI</a:t>
            </a:r>
            <a:endParaRPr lang="en-US" dirty="0">
              <a:solidFill>
                <a:srgbClr val="0000FF"/>
              </a:solidFill>
              <a:latin typeface="Monotype Corsiva" pitchFamily="66" charset="0"/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" name="Maroon 5 - Memories (Lyrics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9933FF"/>
                </a:solidFill>
                <a:latin typeface="Monotype Corsiva" pitchFamily="66" charset="0"/>
                <a:ea typeface="+mn-ea"/>
                <a:cs typeface="+mn-cs"/>
              </a:rPr>
              <a:t>Nešto za kraj</a:t>
            </a:r>
            <a:endParaRPr lang="en-US" sz="3200" dirty="0" smtClean="0">
              <a:solidFill>
                <a:srgbClr val="9933FF"/>
              </a:solidFill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hr-HR" dirty="0" smtClean="0">
                <a:solidFill>
                  <a:srgbClr val="9933FF"/>
                </a:solidFill>
                <a:latin typeface="Monotype Corsiva" pitchFamily="66" charset="0"/>
              </a:rPr>
              <a:t>   „Svi mi imamo pravo ostvariti sva ova navedena prava u svojim vezama, no svatko od vas je prepoznao neko pravo koje mu je osobno važnije. Jedan od načina da ostvarimo svoja prava je tako da počnemo mijenjati svoja pogrešna uvjerenja, a drugi da o njima razgovaramo sa svojim dečkom/djevojkom.“</a:t>
            </a:r>
            <a:endParaRPr lang="en-US" dirty="0" smtClean="0">
              <a:solidFill>
                <a:srgbClr val="9933FF"/>
              </a:solidFill>
              <a:latin typeface="Monotype Corsiva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933FF"/>
                </a:solidFill>
                <a:latin typeface="Comic Sans MS" pitchFamily="66" charset="0"/>
              </a:rPr>
              <a:t>CILJ TEME</a:t>
            </a:r>
            <a:r>
              <a:rPr lang="hr-HR" dirty="0" smtClean="0">
                <a:solidFill>
                  <a:srgbClr val="9933FF"/>
                </a:solidFill>
              </a:rPr>
              <a:t>:</a:t>
            </a:r>
            <a:endParaRPr lang="en-US" dirty="0">
              <a:solidFill>
                <a:srgbClr val="99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>
                <a:solidFill>
                  <a:srgbClr val="0000FF"/>
                </a:solidFill>
                <a:latin typeface="Comic Sans MS" pitchFamily="66" charset="0"/>
              </a:rPr>
              <a:t>Osvijestiti očekivanja, uvjerenja i rodne stereotipe o ljubavnim vezama i partnerskom odnosu te usvojiti osnovna znanja o kvalitetnoj vezi i pravima u ljubavnoj vezi.</a:t>
            </a:r>
            <a:endParaRPr lang="en-US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2400" dirty="0">
                <a:solidFill>
                  <a:srgbClr val="9933FF"/>
                </a:solidFill>
                <a:latin typeface="Comic Sans MS" pitchFamily="66" charset="0"/>
              </a:rPr>
              <a:t>Ljubomora je znak ljubavi.</a:t>
            </a:r>
            <a:r>
              <a:rPr lang="en-US" sz="2400" dirty="0">
                <a:solidFill>
                  <a:srgbClr val="9933FF"/>
                </a:solidFill>
                <a:latin typeface="Comic Sans MS" pitchFamily="66" charset="0"/>
              </a:rPr>
              <a:t/>
            </a:r>
            <a:br>
              <a:rPr lang="en-US" sz="2400" dirty="0">
                <a:solidFill>
                  <a:srgbClr val="9933FF"/>
                </a:solidFill>
                <a:latin typeface="Comic Sans MS" pitchFamily="66" charset="0"/>
              </a:rPr>
            </a:br>
            <a:endParaRPr lang="en-US" sz="2400" dirty="0">
              <a:solidFill>
                <a:srgbClr val="9933FF"/>
              </a:solidFill>
              <a:latin typeface="Comic Sans MS" pitchFamily="66" charset="0"/>
            </a:endParaRPr>
          </a:p>
        </p:txBody>
      </p:sp>
      <p:pic>
        <p:nvPicPr>
          <p:cNvPr id="5" name="Content Placeholder 4" descr="SLIKA.jpg"/>
          <p:cNvPicPr>
            <a:picLocks noGrp="1" noChangeAspect="1"/>
          </p:cNvPicPr>
          <p:nvPr>
            <p:ph idx="1"/>
          </p:nvPr>
        </p:nvPicPr>
        <p:blipFill>
          <a:blip r:embed="rId2"/>
          <a:srcRect t="-134" r="49739"/>
          <a:stretch>
            <a:fillRect/>
          </a:stretch>
        </p:blipFill>
        <p:spPr>
          <a:xfrm>
            <a:off x="5072066" y="642918"/>
            <a:ext cx="2451111" cy="296625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00486" cy="46910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z="1600" dirty="0">
                <a:solidFill>
                  <a:srgbClr val="0000FF"/>
                </a:solidFill>
                <a:latin typeface="Comic Sans MS" pitchFamily="66" charset="0"/>
              </a:rPr>
              <a:t>Ljubomora se javlja kada mladić ili djevojka misle da njihovu vezu </a:t>
            </a:r>
            <a:r>
              <a:rPr lang="hr-HR" sz="1600" dirty="0" smtClean="0">
                <a:solidFill>
                  <a:srgbClr val="0000FF"/>
                </a:solidFill>
                <a:latin typeface="Comic Sans MS" pitchFamily="66" charset="0"/>
              </a:rPr>
              <a:t>ugrožava</a:t>
            </a:r>
            <a:r>
              <a:rPr lang="hr-HR" sz="16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hr-HR" sz="1600" dirty="0" smtClean="0">
                <a:solidFill>
                  <a:srgbClr val="0000FF"/>
                </a:solidFill>
                <a:latin typeface="Comic Sans MS" pitchFamily="66" charset="0"/>
              </a:rPr>
              <a:t>treća </a:t>
            </a:r>
            <a:r>
              <a:rPr lang="hr-HR" sz="1600" dirty="0">
                <a:solidFill>
                  <a:srgbClr val="0000FF"/>
                </a:solidFill>
                <a:latin typeface="Comic Sans MS" pitchFamily="66" charset="0"/>
              </a:rPr>
              <a:t>osoba, bilo to stvarno ili ne. Ljubomora je pokazatelj nesigurnosti u sebe i u partnera. </a:t>
            </a:r>
            <a:r>
              <a:rPr lang="hr-HR" sz="1600" dirty="0" smtClean="0">
                <a:solidFill>
                  <a:srgbClr val="0000FF"/>
                </a:solidFill>
                <a:latin typeface="Comic Sans MS" pitchFamily="66" charset="0"/>
              </a:rPr>
              <a:t>Često </a:t>
            </a:r>
            <a:r>
              <a:rPr lang="hr-HR" sz="1600" dirty="0">
                <a:solidFill>
                  <a:srgbClr val="0000FF"/>
                </a:solidFill>
                <a:latin typeface="Comic Sans MS" pitchFamily="66" charset="0"/>
              </a:rPr>
              <a:t>je to način kontroliranja partnera te je ne treba miješati s pokazivanjem ljubavi</a:t>
            </a:r>
            <a:r>
              <a:rPr lang="hr-HR" sz="1600" dirty="0">
                <a:solidFill>
                  <a:srgbClr val="7030A0"/>
                </a:solidFill>
                <a:latin typeface="Comic Sans MS" pitchFamily="66" charset="0"/>
              </a:rPr>
              <a:t>.</a:t>
            </a:r>
            <a:endParaRPr lang="en-US" sz="1600" dirty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6" name="Picture 5" descr="patoloska-ljubomo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4000504"/>
            <a:ext cx="2918919" cy="1945946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9933FF"/>
                </a:solidFill>
                <a:latin typeface="Comic Sans MS" pitchFamily="66" charset="0"/>
              </a:rPr>
              <a:t>Dečko treba prvi pristupiti djevojci</a:t>
            </a:r>
            <a:endParaRPr lang="en-US" dirty="0">
              <a:solidFill>
                <a:srgbClr val="9933FF"/>
              </a:solidFill>
              <a:latin typeface="Comic Sans MS" pitchFamily="66" charset="0"/>
            </a:endParaRPr>
          </a:p>
        </p:txBody>
      </p:sp>
      <p:pic>
        <p:nvPicPr>
          <p:cNvPr id="5" name="Content Placeholder 4" descr="unnam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5425" y="2018506"/>
            <a:ext cx="4191000" cy="2362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r-HR" sz="1600" dirty="0">
                <a:solidFill>
                  <a:srgbClr val="0000FF"/>
                </a:solidFill>
                <a:latin typeface="Comic Sans MS" pitchFamily="66" charset="0"/>
              </a:rPr>
              <a:t>I mladićima i djevojkama jednako je teško pristupiti osobi suprotnog spola koja im se sviđa. Uvjerenje da mladić uvijek treba napraviti „prvi korak“ proizlazi iz stava da su muškarci dominantan spol. Takva i slična uvjerenja potiču i održavaju nejednakost medu spolovima. Odgovornost za „prvi korak“ podjednako je i na mladićima i na djevojkama.</a:t>
            </a:r>
            <a:endParaRPr lang="en-US" sz="1600" dirty="0">
              <a:solidFill>
                <a:srgbClr val="0000FF"/>
              </a:solidFill>
              <a:latin typeface="Comic Sans MS" pitchFamily="66" charset="0"/>
            </a:endParaRPr>
          </a:p>
          <a:p>
            <a:endParaRPr lang="en-US" sz="16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928671"/>
            <a:ext cx="4040188" cy="857256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>
                <a:solidFill>
                  <a:srgbClr val="9933FF"/>
                </a:solidFill>
                <a:latin typeface="Comic Sans MS" pitchFamily="66" charset="0"/>
              </a:rPr>
              <a:t>Ne moram uvijek znati gdje i s kim je moja djevojka/moj dečko.</a:t>
            </a:r>
            <a:endParaRPr lang="en-US" dirty="0">
              <a:solidFill>
                <a:srgbClr val="9933FF"/>
              </a:solidFill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1600" dirty="0">
                <a:solidFill>
                  <a:srgbClr val="0000FF"/>
                </a:solidFill>
                <a:latin typeface="Comic Sans MS" pitchFamily="66" charset="0"/>
              </a:rPr>
              <a:t>Jedno od temeljnih prava u vezi je pravo na slobodu i kršenje tog </a:t>
            </a:r>
            <a:r>
              <a:rPr lang="hr-HR" sz="1600" dirty="0" smtClean="0">
                <a:solidFill>
                  <a:srgbClr val="0000FF"/>
                </a:solidFill>
                <a:latin typeface="Comic Sans MS" pitchFamily="66" charset="0"/>
              </a:rPr>
              <a:t>prava narušava </a:t>
            </a:r>
            <a:r>
              <a:rPr lang="hr-HR" sz="1600" dirty="0">
                <a:solidFill>
                  <a:srgbClr val="0000FF"/>
                </a:solidFill>
                <a:latin typeface="Comic Sans MS" pitchFamily="66" charset="0"/>
              </a:rPr>
              <a:t>kvalitetu odnosa. Stalno provjeravanje i praćenje partnera oblik je kontrole </a:t>
            </a:r>
            <a:r>
              <a:rPr lang="hr-HR" sz="1600" dirty="0" smtClean="0">
                <a:solidFill>
                  <a:srgbClr val="0000FF"/>
                </a:solidFill>
                <a:latin typeface="Comic Sans MS" pitchFamily="66" charset="0"/>
              </a:rPr>
              <a:t>i ograničavanja </a:t>
            </a:r>
            <a:r>
              <a:rPr lang="hr-HR" sz="1600" dirty="0">
                <a:solidFill>
                  <a:srgbClr val="0000FF"/>
                </a:solidFill>
                <a:latin typeface="Comic Sans MS" pitchFamily="66" charset="0"/>
              </a:rPr>
              <a:t>njegove / njezine slobode, a ne pokazivanje pažnje i ljubavi.</a:t>
            </a:r>
            <a:endParaRPr lang="en-US" sz="16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16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928671"/>
            <a:ext cx="4041775" cy="857256"/>
          </a:xfrm>
        </p:spPr>
        <p:txBody>
          <a:bodyPr>
            <a:normAutofit fontScale="85000" lnSpcReduction="20000"/>
          </a:bodyPr>
          <a:lstStyle/>
          <a:p>
            <a:r>
              <a:rPr lang="hr-HR" dirty="0">
                <a:solidFill>
                  <a:srgbClr val="9933FF"/>
                </a:solidFill>
                <a:latin typeface="Comic Sans MS" pitchFamily="66" charset="0"/>
              </a:rPr>
              <a:t>Djevojka je ta koja se treba prilagoditi mladicu, a ne on njoj</a:t>
            </a:r>
            <a:r>
              <a:rPr lang="hr-HR" dirty="0" smtClean="0">
                <a:solidFill>
                  <a:srgbClr val="9933FF"/>
                </a:solidFill>
                <a:latin typeface="Comic Sans MS" pitchFamily="66" charset="0"/>
              </a:rPr>
              <a:t>.</a:t>
            </a:r>
            <a:endParaRPr lang="en-US" dirty="0">
              <a:solidFill>
                <a:srgbClr val="9933FF"/>
              </a:solidFill>
              <a:latin typeface="Comic Sans MS" pitchFamily="66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r-HR" sz="1700" dirty="0">
                <a:solidFill>
                  <a:srgbClr val="0000FF"/>
                </a:solidFill>
                <a:latin typeface="Comic Sans MS" pitchFamily="66" charset="0"/>
              </a:rPr>
              <a:t>I djevojka i mladić imaju jednaka prava u vezi. Treba poštivati potrebe partnera, ali se ne treba prilagođavati njegovim/njezinim zahtjevima ako su za nas pretjerani ili su nam neugodni. O željama, potrebama i očekivanjima u vezi treba razgovarati i naći rješenja koja odgovaraju objema stranama.</a:t>
            </a:r>
            <a:endParaRPr lang="en-US" sz="17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r>
              <a:rPr lang="hr-HR" sz="1700" dirty="0">
                <a:solidFill>
                  <a:srgbClr val="0000FF"/>
                </a:solidFill>
                <a:latin typeface="Comic Sans MS" pitchFamily="66" charset="0"/>
              </a:rPr>
              <a:t> </a:t>
            </a:r>
            <a:endParaRPr lang="en-US" sz="1700" dirty="0">
              <a:solidFill>
                <a:srgbClr val="0000FF"/>
              </a:solidFill>
              <a:latin typeface="Comic Sans MS" pitchFamily="66" charset="0"/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9933FF"/>
                </a:solidFill>
                <a:latin typeface="Comic Sans MS" pitchFamily="66" charset="0"/>
              </a:rPr>
              <a:t>Ako si u ljubavnoj vezi, prihvatljivo je zapostaviti prijatelje</a:t>
            </a:r>
            <a:r>
              <a:rPr lang="hr-HR" dirty="0" smtClean="0">
                <a:solidFill>
                  <a:srgbClr val="9933FF"/>
                </a:solidFill>
                <a:latin typeface="Comic Sans MS" pitchFamily="66" charset="0"/>
              </a:rPr>
              <a:t>.</a:t>
            </a:r>
            <a:endParaRPr lang="en-US" dirty="0">
              <a:solidFill>
                <a:srgbClr val="9933FF"/>
              </a:solidFill>
              <a:latin typeface="Comic Sans MS" pitchFamily="66" charset="0"/>
            </a:endParaRPr>
          </a:p>
        </p:txBody>
      </p:sp>
      <p:pic>
        <p:nvPicPr>
          <p:cNvPr id="8" name="Content Placeholder 7" descr="slika2jpeg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9058" y="1142984"/>
            <a:ext cx="3376642" cy="2255597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sz="1600" dirty="0">
                <a:solidFill>
                  <a:srgbClr val="0000FF"/>
                </a:solidFill>
                <a:latin typeface="Comic Sans MS" pitchFamily="66" charset="0"/>
              </a:rPr>
              <a:t>Ljubavna veza je samo jedan dio našeg života i zbog nje ne treba zanemariti ostale društvene aktivnosti. To što smo u vezi, ne znaci da nam ne trebaju drugi ljudi i odnosi s njima, pa tako i s prijateljima.</a:t>
            </a:r>
            <a:endParaRPr lang="en-US" sz="1600" dirty="0">
              <a:solidFill>
                <a:srgbClr val="0000FF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9" name="Picture 8" descr="slika3.jpg"/>
          <p:cNvPicPr>
            <a:picLocks noChangeAspect="1"/>
          </p:cNvPicPr>
          <p:nvPr/>
        </p:nvPicPr>
        <p:blipFill>
          <a:blip r:embed="rId3"/>
          <a:srcRect l="-2235" b="6624"/>
          <a:stretch>
            <a:fillRect/>
          </a:stretch>
        </p:blipFill>
        <p:spPr>
          <a:xfrm>
            <a:off x="5072066" y="3929066"/>
            <a:ext cx="3268289" cy="214314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9933FF"/>
                </a:solidFill>
                <a:latin typeface="Comic Sans MS" pitchFamily="66" charset="0"/>
              </a:rPr>
              <a:t>Prava veza ne mora nužno uključivati </a:t>
            </a:r>
            <a:r>
              <a:rPr lang="hr-HR" dirty="0" smtClean="0">
                <a:solidFill>
                  <a:srgbClr val="9933FF"/>
                </a:solidFill>
                <a:latin typeface="Comic Sans MS" pitchFamily="66" charset="0"/>
              </a:rPr>
              <a:t>seks.</a:t>
            </a:r>
            <a:endParaRPr lang="en-US" dirty="0">
              <a:solidFill>
                <a:srgbClr val="9933FF"/>
              </a:solidFill>
              <a:latin typeface="Comic Sans MS" pitchFamily="66" charset="0"/>
            </a:endParaRPr>
          </a:p>
        </p:txBody>
      </p:sp>
      <p:pic>
        <p:nvPicPr>
          <p:cNvPr id="5" name="Content Placeholder 4" descr="blisko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761210"/>
            <a:ext cx="5111750" cy="287679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1600" dirty="0">
                <a:solidFill>
                  <a:srgbClr val="0000FF"/>
                </a:solidFill>
                <a:latin typeface="Comic Sans MS" pitchFamily="66" charset="0"/>
              </a:rPr>
              <a:t>Bliskost i povezanost s partnerom može se postići i bez spolnog odnosa. Ako osoba još nije spremna na seks, to je njeno/njegovo pravo i treba ga poštivati.</a:t>
            </a:r>
            <a:endParaRPr lang="en-US" sz="16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rgbClr val="0000FF"/>
                </a:solidFill>
                <a:latin typeface="Comic Sans MS" pitchFamily="66" charset="0"/>
              </a:rPr>
              <a:t> </a:t>
            </a:r>
            <a:endParaRPr lang="en-US" sz="16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16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9933FF"/>
                </a:solidFill>
                <a:latin typeface="Comic Sans MS" pitchFamily="66" charset="0"/>
              </a:rPr>
              <a:t>Prihvatljivije je da mladić prevari djevojku, nego ona njega</a:t>
            </a:r>
            <a:r>
              <a:rPr lang="hr-HR" dirty="0" smtClean="0">
                <a:solidFill>
                  <a:srgbClr val="9933FF"/>
                </a:solidFill>
                <a:latin typeface="Comic Sans MS" pitchFamily="66" charset="0"/>
              </a:rPr>
              <a:t>.</a:t>
            </a:r>
            <a:endParaRPr lang="en-US" dirty="0">
              <a:solidFill>
                <a:srgbClr val="9933FF"/>
              </a:solidFill>
              <a:latin typeface="Comic Sans MS" pitchFamily="66" charset="0"/>
            </a:endParaRPr>
          </a:p>
        </p:txBody>
      </p:sp>
      <p:pic>
        <p:nvPicPr>
          <p:cNvPr id="5" name="Content Placeholder 4" descr="preva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2525" y="1575594"/>
            <a:ext cx="4876800" cy="32480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sz="1600" dirty="0">
                <a:solidFill>
                  <a:srgbClr val="0000FF"/>
                </a:solidFill>
                <a:latin typeface="Comic Sans MS" pitchFamily="66" charset="0"/>
              </a:rPr>
              <a:t>Prevara u vezi jednako je neprihvatljiva, bez obzira tko je počini, jer nanosi</a:t>
            </a:r>
            <a:endParaRPr lang="en-US" sz="16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rgbClr val="0000FF"/>
                </a:solidFill>
                <a:latin typeface="Comic Sans MS" pitchFamily="66" charset="0"/>
              </a:rPr>
              <a:t>emocionalnu bol drugoj osobi. Uvjerenje da je manje prihvatljivo ako djevojka </a:t>
            </a:r>
            <a:r>
              <a:rPr lang="hr-HR" sz="1600" dirty="0" smtClean="0">
                <a:solidFill>
                  <a:srgbClr val="0000FF"/>
                </a:solidFill>
                <a:latin typeface="Comic Sans MS" pitchFamily="66" charset="0"/>
              </a:rPr>
              <a:t>prevari</a:t>
            </a:r>
            <a:r>
              <a:rPr lang="hr-HR" sz="16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hr-HR" sz="1600" dirty="0" smtClean="0">
                <a:solidFill>
                  <a:srgbClr val="0000FF"/>
                </a:solidFill>
                <a:latin typeface="Comic Sans MS" pitchFamily="66" charset="0"/>
              </a:rPr>
              <a:t>mladića </a:t>
            </a:r>
            <a:r>
              <a:rPr lang="hr-HR" sz="1600" dirty="0">
                <a:solidFill>
                  <a:srgbClr val="0000FF"/>
                </a:solidFill>
                <a:latin typeface="Comic Sans MS" pitchFamily="66" charset="0"/>
              </a:rPr>
              <a:t>izražava neravnopravan odnos u vezi i nije dobar temelj za iskrenu i kvalitetnu vezu.</a:t>
            </a:r>
            <a:endParaRPr lang="en-US" sz="1600" dirty="0">
              <a:solidFill>
                <a:srgbClr val="0000FF"/>
              </a:solidFill>
              <a:latin typeface="Comic Sans MS" pitchFamily="66" charset="0"/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lik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428736"/>
            <a:ext cx="7643865" cy="509591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C000"/>
                </a:solidFill>
                <a:latin typeface="Comic Sans MS" pitchFamily="66" charset="0"/>
              </a:rPr>
              <a:t>PRAVA U LJUBAVNOJ VEZI</a:t>
            </a:r>
            <a:endParaRPr lang="en-US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4348" y="1428736"/>
            <a:ext cx="7572428" cy="4697427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hr-HR" sz="4900" dirty="0" smtClean="0">
                <a:solidFill>
                  <a:srgbClr val="FFFF00"/>
                </a:solidFill>
                <a:latin typeface="Comic Sans MS" pitchFamily="66" charset="0"/>
              </a:rPr>
              <a:t>1. Imam pravo osjećati se sigurno u vezi</a:t>
            </a:r>
            <a:endParaRPr lang="en-US" sz="49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lnSpc>
                <a:spcPct val="170000"/>
              </a:lnSpc>
              <a:buNone/>
            </a:pPr>
            <a:r>
              <a:rPr lang="hr-HR" sz="4900" dirty="0" smtClean="0">
                <a:solidFill>
                  <a:srgbClr val="FFFF00"/>
                </a:solidFill>
                <a:latin typeface="Comic Sans MS" pitchFamily="66" charset="0"/>
              </a:rPr>
              <a:t>2. Imam pravo biti ravnopravan/na u vezi</a:t>
            </a:r>
            <a:endParaRPr lang="en-US" sz="49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lnSpc>
                <a:spcPct val="170000"/>
              </a:lnSpc>
              <a:buNone/>
            </a:pPr>
            <a:r>
              <a:rPr lang="hr-HR" sz="4900" dirty="0" smtClean="0">
                <a:solidFill>
                  <a:srgbClr val="FFFF00"/>
                </a:solidFill>
                <a:latin typeface="Comic Sans MS" pitchFamily="66" charset="0"/>
              </a:rPr>
              <a:t>3. Imam pravo biti u odnosu u kojem me partner poštuje</a:t>
            </a:r>
            <a:endParaRPr lang="en-US" sz="49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lnSpc>
                <a:spcPct val="170000"/>
              </a:lnSpc>
              <a:buNone/>
            </a:pPr>
            <a:r>
              <a:rPr lang="hr-HR" sz="4900" dirty="0" smtClean="0">
                <a:solidFill>
                  <a:srgbClr val="FFFF00"/>
                </a:solidFill>
                <a:latin typeface="Comic Sans MS" pitchFamily="66" charset="0"/>
              </a:rPr>
              <a:t>4. Imam pravo prekinuti vezu</a:t>
            </a:r>
            <a:endParaRPr lang="en-US" sz="49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lnSpc>
                <a:spcPct val="170000"/>
              </a:lnSpc>
              <a:buNone/>
            </a:pPr>
            <a:r>
              <a:rPr lang="hr-HR" sz="4900" dirty="0" smtClean="0">
                <a:solidFill>
                  <a:srgbClr val="FFFF00"/>
                </a:solidFill>
                <a:latin typeface="Comic Sans MS" pitchFamily="66" charset="0"/>
              </a:rPr>
              <a:t>5. Imam pravo reci ne na zahtjeve koji su mi ne odgovaraju, neugodni su mi ili </a:t>
            </a:r>
            <a:br>
              <a:rPr lang="hr-HR" sz="49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hr-HR" sz="4900" dirty="0" smtClean="0">
                <a:solidFill>
                  <a:srgbClr val="FFFF00"/>
                </a:solidFill>
                <a:latin typeface="Comic Sans MS" pitchFamily="66" charset="0"/>
              </a:rPr>
              <a:t>me plaše</a:t>
            </a:r>
            <a:endParaRPr lang="en-US" sz="49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lnSpc>
                <a:spcPct val="170000"/>
              </a:lnSpc>
              <a:buNone/>
            </a:pPr>
            <a:r>
              <a:rPr lang="hr-HR" sz="4900" dirty="0" smtClean="0">
                <a:solidFill>
                  <a:srgbClr val="FFFF00"/>
                </a:solidFill>
                <a:latin typeface="Comic Sans MS" pitchFamily="66" charset="0"/>
              </a:rPr>
              <a:t>6. Imam pravo biti u vezi bez seksa</a:t>
            </a:r>
            <a:endParaRPr lang="en-US" sz="49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lnSpc>
                <a:spcPct val="170000"/>
              </a:lnSpc>
              <a:buNone/>
            </a:pPr>
            <a:r>
              <a:rPr lang="hr-HR" sz="4900" dirty="0" smtClean="0">
                <a:solidFill>
                  <a:srgbClr val="FFFF00"/>
                </a:solidFill>
                <a:latin typeface="Comic Sans MS" pitchFamily="66" charset="0"/>
              </a:rPr>
              <a:t>7. Imam pravo na vrijeme za sebe</a:t>
            </a:r>
            <a:endParaRPr lang="en-US" sz="49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lnSpc>
                <a:spcPct val="170000"/>
              </a:lnSpc>
              <a:buNone/>
            </a:pPr>
            <a:r>
              <a:rPr lang="hr-HR" sz="4900" dirty="0" smtClean="0">
                <a:solidFill>
                  <a:srgbClr val="FFFF00"/>
                </a:solidFill>
                <a:latin typeface="Comic Sans MS" pitchFamily="66" charset="0"/>
              </a:rPr>
              <a:t>8. Imam pravo biti sa svojim prijateljima/prijateljicama</a:t>
            </a:r>
            <a:endParaRPr lang="en-US" sz="49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lnSpc>
                <a:spcPct val="170000"/>
              </a:lnSpc>
              <a:buNone/>
            </a:pPr>
            <a:r>
              <a:rPr lang="hr-HR" sz="4900" dirty="0" smtClean="0">
                <a:solidFill>
                  <a:srgbClr val="FFFF00"/>
                </a:solidFill>
                <a:latin typeface="Comic Sans MS" pitchFamily="66" charset="0"/>
              </a:rPr>
              <a:t>9. Imam pravo odlučiti sam/a što želim i što ne želim činiti</a:t>
            </a:r>
            <a:endParaRPr lang="en-US" sz="49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103</TotalTime>
  <Words>534</Words>
  <Application>Microsoft Office PowerPoint</Application>
  <PresentationFormat>On-screen Show (4:3)</PresentationFormat>
  <Paragraphs>34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SANJAM DOBRU VEZU</vt:lpstr>
      <vt:lpstr>CILJ TEME:</vt:lpstr>
      <vt:lpstr>Ljubomora je znak ljubavi. </vt:lpstr>
      <vt:lpstr>Dečko treba prvi pristupiti djevojci</vt:lpstr>
      <vt:lpstr> </vt:lpstr>
      <vt:lpstr>Ako si u ljubavnoj vezi, prihvatljivo je zapostaviti prijatelje.</vt:lpstr>
      <vt:lpstr>Prava veza ne mora nužno uključivati seks.</vt:lpstr>
      <vt:lpstr>Prihvatljivije je da mladić prevari djevojku, nego ona njega.</vt:lpstr>
      <vt:lpstr>PRAVA U LJUBAVNOJ VEZI</vt:lpstr>
      <vt:lpstr>Nešto za kraj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SANJAM DOBRU VEZU</dc:title>
  <dc:creator>Irena</dc:creator>
  <cp:lastModifiedBy>Irena</cp:lastModifiedBy>
  <cp:revision>13</cp:revision>
  <dcterms:created xsi:type="dcterms:W3CDTF">2020-04-04T09:30:32Z</dcterms:created>
  <dcterms:modified xsi:type="dcterms:W3CDTF">2020-04-06T07:39:49Z</dcterms:modified>
</cp:coreProperties>
</file>